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Kollektif" charset="1" panose="020B0604020101010102"/>
      <p:regular r:id="rId10"/>
    </p:embeddedFont>
    <p:embeddedFont>
      <p:font typeface="Kollektif Bold" charset="1" panose="020B0604020101010102"/>
      <p:regular r:id="rId11"/>
    </p:embeddedFont>
    <p:embeddedFont>
      <p:font typeface="Kollektif Italics" charset="1" panose="020B0604020101010102"/>
      <p:regular r:id="rId12"/>
    </p:embeddedFont>
    <p:embeddedFont>
      <p:font typeface="Kollektif Bold Italics" charset="1" panose="020B0604020101010102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  <p:embeddedFont>
      <p:font typeface="Canva Sans Medium" charset="1" panose="020B0603030501040103"/>
      <p:regular r:id="rId22"/>
    </p:embeddedFont>
    <p:embeddedFont>
      <p:font typeface="Canva Sans Medium Italics" charset="1" panose="020B06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36" Target="slides/slide13.xml" Type="http://schemas.openxmlformats.org/officeDocument/2006/relationships/slide"/><Relationship Id="rId37" Target="slides/slide14.xml" Type="http://schemas.openxmlformats.org/officeDocument/2006/relationships/slide"/><Relationship Id="rId38" Target="slides/slide15.xml" Type="http://schemas.openxmlformats.org/officeDocument/2006/relationships/slide"/><Relationship Id="rId39" Target="slides/slide16.xml" Type="http://schemas.openxmlformats.org/officeDocument/2006/relationships/slide"/><Relationship Id="rId4" Target="theme/theme1.xml" Type="http://schemas.openxmlformats.org/officeDocument/2006/relationships/theme"/><Relationship Id="rId40" Target="slides/slide17.xml" Type="http://schemas.openxmlformats.org/officeDocument/2006/relationships/slide"/><Relationship Id="rId41" Target="slides/slide18.xml" Type="http://schemas.openxmlformats.org/officeDocument/2006/relationships/slide"/><Relationship Id="rId42" Target="slides/slide19.xml" Type="http://schemas.openxmlformats.org/officeDocument/2006/relationships/slide"/><Relationship Id="rId43" Target="slides/slide20.xml" Type="http://schemas.openxmlformats.org/officeDocument/2006/relationships/slide"/><Relationship Id="rId44" Target="slides/slide21.xml" Type="http://schemas.openxmlformats.org/officeDocument/2006/relationships/slide"/><Relationship Id="rId45" Target="slides/slide22.xml" Type="http://schemas.openxmlformats.org/officeDocument/2006/relationships/slide"/><Relationship Id="rId46" Target="slides/slide2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9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05540" y="1221582"/>
            <a:ext cx="6297502" cy="6297502"/>
          </a:xfrm>
          <a:custGeom>
            <a:avLst/>
            <a:gdLst/>
            <a:ahLst/>
            <a:cxnLst/>
            <a:rect r="r" b="b" t="t" l="l"/>
            <a:pathLst>
              <a:path h="6297502" w="6297502">
                <a:moveTo>
                  <a:pt x="0" y="0"/>
                </a:moveTo>
                <a:lnTo>
                  <a:pt x="6297502" y="0"/>
                </a:lnTo>
                <a:lnTo>
                  <a:pt x="6297502" y="6297503"/>
                </a:lnTo>
                <a:lnTo>
                  <a:pt x="0" y="6297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348397" y="533968"/>
            <a:ext cx="12866041" cy="85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6399">
                <a:solidFill>
                  <a:srgbClr val="227C9D"/>
                </a:solidFill>
                <a:latin typeface="Kollektif Bold"/>
              </a:rPr>
              <a:t>BEYOND CHATGPT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107996"/>
            <a:ext cx="8781417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628" indent="-294314" lvl="1">
              <a:lnSpc>
                <a:spcPts val="3271"/>
              </a:lnSpc>
              <a:buFont typeface="Arial"/>
              <a:buChar char="•"/>
            </a:pPr>
            <a:r>
              <a:rPr lang="en-US" sz="2726">
                <a:solidFill>
                  <a:srgbClr val="545454"/>
                </a:solidFill>
                <a:latin typeface="DM Sans"/>
              </a:rPr>
              <a:t>Manual SQL queries are time-consuming and require technical expertise.</a:t>
            </a:r>
          </a:p>
          <a:p>
            <a:pPr algn="l" marL="588628" indent="-294314" lvl="1">
              <a:lnSpc>
                <a:spcPts val="3271"/>
              </a:lnSpc>
              <a:buFont typeface="Arial"/>
              <a:buChar char="•"/>
            </a:pPr>
            <a:r>
              <a:rPr lang="en-US" sz="2726">
                <a:solidFill>
                  <a:srgbClr val="545454"/>
                </a:solidFill>
                <a:latin typeface="DM Sans"/>
              </a:rPr>
              <a:t>Non-technical users struggle to access valuable data insights.</a:t>
            </a:r>
          </a:p>
          <a:p>
            <a:pPr algn="l" marL="588628" indent="-294314" lvl="1">
              <a:lnSpc>
                <a:spcPts val="3271"/>
              </a:lnSpc>
              <a:buFont typeface="Arial"/>
              <a:buChar char="•"/>
            </a:pPr>
            <a:r>
              <a:rPr lang="en-US" sz="2726">
                <a:solidFill>
                  <a:srgbClr val="545454"/>
                </a:solidFill>
                <a:latin typeface="DM Sans"/>
              </a:rPr>
              <a:t>Inefficient use of data analysts' time.</a:t>
            </a:r>
          </a:p>
          <a:p>
            <a:pPr algn="ctr">
              <a:lnSpc>
                <a:spcPts val="3271"/>
              </a:lnSpc>
            </a:pPr>
          </a:p>
        </p:txBody>
      </p:sp>
      <p:sp>
        <p:nvSpPr>
          <p:cNvPr name="AutoShape 9" id="9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27" id="27"/>
          <p:cNvGraphicFramePr>
            <a:graphicFrameLocks noGrp="true"/>
          </p:cNvGraphicFramePr>
          <p:nvPr/>
        </p:nvGraphicFramePr>
        <p:xfrm>
          <a:off x="8560655" y="2112509"/>
          <a:ext cx="7315200" cy="6429375"/>
        </p:xfrm>
        <a:graphic>
          <a:graphicData uri="http://schemas.openxmlformats.org/drawingml/2006/table">
            <a:tbl>
              <a:tblPr/>
              <a:tblGrid>
                <a:gridCol w="2438400"/>
                <a:gridCol w="2438400"/>
                <a:gridCol w="2438400"/>
              </a:tblGrid>
              <a:tr h="10049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DM Sans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 Bold"/>
                        </a:rPr>
                        <a:t>ChatGPT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 Bold"/>
                        </a:rPr>
                        <a:t>Our Project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5992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General-purpose chatbot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Specific domain: Car Inventory Queries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2210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Data 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Vast internet text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In-house MySQL car 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0049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GPT-3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Google PaLM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5992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Focus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Open-ended conversation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DM Sans"/>
                        </a:rPr>
                        <a:t>Efficient database query translation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8" id="38"/>
          <p:cNvSpPr txBox="true"/>
          <p:nvPr/>
        </p:nvSpPr>
        <p:spPr>
          <a:xfrm rot="0">
            <a:off x="3784200" y="3927395"/>
            <a:ext cx="10719600" cy="4457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</a:p>
          <a:p>
            <a:pPr algn="l" marL="712468" indent="-356234" lvl="1">
              <a:lnSpc>
                <a:spcPts val="3959"/>
              </a:lnSpc>
              <a:buFont typeface="Arial"/>
              <a:buChar char="•"/>
            </a:pPr>
            <a:r>
              <a:rPr lang="en-US" sz="3299">
                <a:solidFill>
                  <a:srgbClr val="545454"/>
                </a:solidFill>
                <a:latin typeface="DM Sans"/>
              </a:rPr>
              <a:t>We use a Large Language Model (LLM) to bridge natural language and SQL.</a:t>
            </a:r>
          </a:p>
          <a:p>
            <a:pPr algn="l" marL="712468" indent="-356234" lvl="1">
              <a:lnSpc>
                <a:spcPts val="3959"/>
              </a:lnSpc>
              <a:buFont typeface="Arial"/>
              <a:buChar char="•"/>
            </a:pPr>
            <a:r>
              <a:rPr lang="en-US" sz="3299">
                <a:solidFill>
                  <a:srgbClr val="545454"/>
                </a:solidFill>
                <a:latin typeface="DM Sans"/>
              </a:rPr>
              <a:t>Users type questions as they would ask a person.</a:t>
            </a:r>
          </a:p>
          <a:p>
            <a:pPr algn="l" marL="712468" indent="-356234" lvl="1">
              <a:lnSpc>
                <a:spcPts val="3959"/>
              </a:lnSpc>
              <a:buFont typeface="Arial"/>
              <a:buChar char="•"/>
            </a:pPr>
            <a:r>
              <a:rPr lang="en-US" sz="3299">
                <a:solidFill>
                  <a:srgbClr val="545454"/>
                </a:solidFill>
                <a:latin typeface="DM Sans"/>
              </a:rPr>
              <a:t>The LLM translates these questions into accurate SQL queries</a:t>
            </a:r>
          </a:p>
          <a:p>
            <a:pPr algn="l">
              <a:lnSpc>
                <a:spcPts val="3959"/>
              </a:lnSpc>
            </a:pPr>
          </a:p>
          <a:p>
            <a:pPr algn="l">
              <a:lnSpc>
                <a:spcPts val="3959"/>
              </a:lnSpc>
            </a:pPr>
          </a:p>
          <a:p>
            <a:pPr algn="l">
              <a:lnSpc>
                <a:spcPts val="3959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4947463" y="1702420"/>
            <a:ext cx="72603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27C9D"/>
                </a:solidFill>
                <a:latin typeface="Canva Sans Bold"/>
              </a:rPr>
              <a:t>Introduction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37958"/>
            <a:ext cx="10458313" cy="5593172"/>
          </a:xfrm>
          <a:custGeom>
            <a:avLst/>
            <a:gdLst/>
            <a:ahLst/>
            <a:cxnLst/>
            <a:rect r="r" b="b" t="t" l="l"/>
            <a:pathLst>
              <a:path h="5593172" w="10458313">
                <a:moveTo>
                  <a:pt x="0" y="0"/>
                </a:moveTo>
                <a:lnTo>
                  <a:pt x="10458313" y="0"/>
                </a:lnTo>
                <a:lnTo>
                  <a:pt x="10458313" y="5593172"/>
                </a:lnTo>
                <a:lnTo>
                  <a:pt x="0" y="559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389" t="0" r="-83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41363" y="2137958"/>
            <a:ext cx="5085219" cy="5327373"/>
          </a:xfrm>
          <a:custGeom>
            <a:avLst/>
            <a:gdLst/>
            <a:ahLst/>
            <a:cxnLst/>
            <a:rect r="r" b="b" t="t" l="l"/>
            <a:pathLst>
              <a:path h="5327373" w="5085219">
                <a:moveTo>
                  <a:pt x="0" y="0"/>
                </a:moveTo>
                <a:lnTo>
                  <a:pt x="5085219" y="0"/>
                </a:lnTo>
                <a:lnTo>
                  <a:pt x="5085219" y="5327372"/>
                </a:lnTo>
                <a:lnTo>
                  <a:pt x="0" y="5327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1171" y="942975"/>
            <a:ext cx="3057724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227C9D"/>
                </a:solidFill>
                <a:latin typeface="Canva Sans Bold"/>
              </a:rPr>
              <a:t>Cars Tabel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01016" y="942975"/>
            <a:ext cx="4677073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>
                <a:solidFill>
                  <a:srgbClr val="227C9D"/>
                </a:solidFill>
                <a:latin typeface="Canva Sans Bold"/>
              </a:rPr>
              <a:t>Discounts Tabel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27359" y="8243349"/>
            <a:ext cx="10356614" cy="69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</a:pPr>
            <a:r>
              <a:rPr lang="en-US" sz="4020">
                <a:solidFill>
                  <a:srgbClr val="FF0000"/>
                </a:solidFill>
                <a:latin typeface="Canva Sans"/>
              </a:rPr>
              <a:t>Complex Database Structures in Real time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85934" y="1383965"/>
            <a:ext cx="2931978" cy="5654529"/>
          </a:xfrm>
          <a:custGeom>
            <a:avLst/>
            <a:gdLst/>
            <a:ahLst/>
            <a:cxnLst/>
            <a:rect r="r" b="b" t="t" l="l"/>
            <a:pathLst>
              <a:path h="5654529" w="2931978">
                <a:moveTo>
                  <a:pt x="0" y="0"/>
                </a:moveTo>
                <a:lnTo>
                  <a:pt x="2931978" y="0"/>
                </a:lnTo>
                <a:lnTo>
                  <a:pt x="2931978" y="5654529"/>
                </a:lnTo>
                <a:lnTo>
                  <a:pt x="0" y="565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2999" y="4677915"/>
            <a:ext cx="1992306" cy="545394"/>
          </a:xfrm>
          <a:custGeom>
            <a:avLst/>
            <a:gdLst/>
            <a:ahLst/>
            <a:cxnLst/>
            <a:rect r="r" b="b" t="t" l="l"/>
            <a:pathLst>
              <a:path h="545394" w="1992306">
                <a:moveTo>
                  <a:pt x="0" y="0"/>
                </a:moveTo>
                <a:lnTo>
                  <a:pt x="1992306" y="0"/>
                </a:lnTo>
                <a:lnTo>
                  <a:pt x="1992306" y="545394"/>
                </a:lnTo>
                <a:lnTo>
                  <a:pt x="0" y="54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18541" y="4870803"/>
            <a:ext cx="1992306" cy="545394"/>
          </a:xfrm>
          <a:custGeom>
            <a:avLst/>
            <a:gdLst/>
            <a:ahLst/>
            <a:cxnLst/>
            <a:rect r="r" b="b" t="t" l="l"/>
            <a:pathLst>
              <a:path h="545394" w="1992306">
                <a:moveTo>
                  <a:pt x="0" y="0"/>
                </a:moveTo>
                <a:lnTo>
                  <a:pt x="1992306" y="0"/>
                </a:lnTo>
                <a:lnTo>
                  <a:pt x="1992306" y="545394"/>
                </a:lnTo>
                <a:lnTo>
                  <a:pt x="0" y="5453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7912" y="3726967"/>
            <a:ext cx="4711087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How many cars do we have left for ford in sedan model and white color?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1822" y="3485511"/>
            <a:ext cx="4848453" cy="334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4"/>
              </a:lnSpc>
              <a:spcBef>
                <a:spcPct val="0"/>
              </a:spcBef>
            </a:pPr>
            <a:r>
              <a:rPr lang="en-US" sz="3445">
                <a:solidFill>
                  <a:srgbClr val="000000"/>
                </a:solidFill>
                <a:latin typeface="DM Sans"/>
              </a:rPr>
              <a:t> SELECT stock_quantity FROM cars WHERE brand = 'Ford' AND model = 'Sedan' AND color = 'White'</a:t>
            </a:r>
          </a:p>
          <a:p>
            <a:pPr algn="ctr">
              <a:lnSpc>
                <a:spcPts val="3824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185934" y="9016375"/>
            <a:ext cx="3106408" cy="55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3"/>
              </a:lnSpc>
              <a:spcBef>
                <a:spcPct val="0"/>
              </a:spcBef>
            </a:pPr>
            <a:r>
              <a:rPr lang="en-US" sz="3913">
                <a:solidFill>
                  <a:srgbClr val="000000"/>
                </a:solidFill>
                <a:latin typeface="DM Sans"/>
              </a:rPr>
              <a:t>Cars Databse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9287" y="1915086"/>
            <a:ext cx="13620778" cy="3312618"/>
          </a:xfrm>
          <a:custGeom>
            <a:avLst/>
            <a:gdLst/>
            <a:ahLst/>
            <a:cxnLst/>
            <a:rect r="r" b="b" t="t" l="l"/>
            <a:pathLst>
              <a:path h="3312618" w="13620778">
                <a:moveTo>
                  <a:pt x="0" y="0"/>
                </a:moveTo>
                <a:lnTo>
                  <a:pt x="13620778" y="0"/>
                </a:lnTo>
                <a:lnTo>
                  <a:pt x="13620778" y="3312618"/>
                </a:lnTo>
                <a:lnTo>
                  <a:pt x="0" y="3312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80" r="0" b="-17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9287" y="5985831"/>
            <a:ext cx="13620778" cy="3272469"/>
          </a:xfrm>
          <a:custGeom>
            <a:avLst/>
            <a:gdLst/>
            <a:ahLst/>
            <a:cxnLst/>
            <a:rect r="r" b="b" t="t" l="l"/>
            <a:pathLst>
              <a:path h="3272469" w="13620778">
                <a:moveTo>
                  <a:pt x="0" y="0"/>
                </a:moveTo>
                <a:lnTo>
                  <a:pt x="13620778" y="0"/>
                </a:lnTo>
                <a:lnTo>
                  <a:pt x="13620778" y="3272469"/>
                </a:lnTo>
                <a:lnTo>
                  <a:pt x="0" y="327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6" r="0" b="-62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560722" y="1080760"/>
            <a:ext cx="12817409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27C9D"/>
                </a:solidFill>
                <a:latin typeface="Canva Sans Bold"/>
              </a:rPr>
              <a:t>Model Generated Result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2946487" y="5273361"/>
            <a:ext cx="12817409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27C9D"/>
                </a:solidFill>
                <a:latin typeface="Canva Sans Bold"/>
              </a:rPr>
              <a:t>Manual Query Result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44399" y="36830"/>
            <a:ext cx="311596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7985F"/>
                </a:solidFill>
                <a:latin typeface="Canva Sans Bold"/>
              </a:rPr>
              <a:t>CORRECT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09481"/>
            <a:ext cx="13543524" cy="2834019"/>
          </a:xfrm>
          <a:custGeom>
            <a:avLst/>
            <a:gdLst/>
            <a:ahLst/>
            <a:cxnLst/>
            <a:rect r="r" b="b" t="t" l="l"/>
            <a:pathLst>
              <a:path h="2834019" w="13543524">
                <a:moveTo>
                  <a:pt x="0" y="0"/>
                </a:moveTo>
                <a:lnTo>
                  <a:pt x="13543524" y="0"/>
                </a:lnTo>
                <a:lnTo>
                  <a:pt x="13543524" y="2834019"/>
                </a:lnTo>
                <a:lnTo>
                  <a:pt x="0" y="2834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265544"/>
            <a:ext cx="13684023" cy="3556241"/>
          </a:xfrm>
          <a:custGeom>
            <a:avLst/>
            <a:gdLst/>
            <a:ahLst/>
            <a:cxnLst/>
            <a:rect r="r" b="b" t="t" l="l"/>
            <a:pathLst>
              <a:path h="3556241" w="13684023">
                <a:moveTo>
                  <a:pt x="0" y="0"/>
                </a:moveTo>
                <a:lnTo>
                  <a:pt x="13684023" y="0"/>
                </a:lnTo>
                <a:lnTo>
                  <a:pt x="13684023" y="3556242"/>
                </a:lnTo>
                <a:lnTo>
                  <a:pt x="0" y="3556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06" r="0" b="-210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253764" y="1435087"/>
            <a:ext cx="12817409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27C9D"/>
                </a:solidFill>
                <a:latin typeface="Canva Sans Bold"/>
              </a:rPr>
              <a:t>Model Generated Result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3169965" y="5229225"/>
            <a:ext cx="13733610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27C9D"/>
                </a:solidFill>
                <a:latin typeface="Canva Sans Bold"/>
              </a:rPr>
              <a:t>Manual Query Result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564634" y="141605"/>
            <a:ext cx="25800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0000"/>
                </a:solidFill>
                <a:latin typeface="Canva Sans Bold"/>
              </a:rPr>
              <a:t>WRONG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6759" y="653453"/>
            <a:ext cx="12760713" cy="5906387"/>
          </a:xfrm>
          <a:custGeom>
            <a:avLst/>
            <a:gdLst/>
            <a:ahLst/>
            <a:cxnLst/>
            <a:rect r="r" b="b" t="t" l="l"/>
            <a:pathLst>
              <a:path h="5906387" w="12760713">
                <a:moveTo>
                  <a:pt x="0" y="0"/>
                </a:moveTo>
                <a:lnTo>
                  <a:pt x="12760714" y="0"/>
                </a:lnTo>
                <a:lnTo>
                  <a:pt x="12760714" y="5906387"/>
                </a:lnTo>
                <a:lnTo>
                  <a:pt x="0" y="5906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8872" y="6965200"/>
            <a:ext cx="16751147" cy="2734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Few-shot learning is like training a foundational model to learn new things quickly, even with just a few examples.</a:t>
            </a:r>
          </a:p>
          <a:p>
            <a:pPr algn="just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In the project trained Google PLAM to understand car data and translate user questions into SQL queries, all with a relatively small dataset of questions and their corresponding SQL answers. </a:t>
            </a:r>
          </a:p>
          <a:p>
            <a:pPr algn="just" marL="561353" indent="-280677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Canva Sans"/>
              </a:rPr>
              <a:t>This makes it faster and cheaper to train the model and allows you to easily adapt it to handle new types of questions about the car inventory data.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57831" y="1028700"/>
            <a:ext cx="2795535" cy="2962241"/>
          </a:xfrm>
          <a:custGeom>
            <a:avLst/>
            <a:gdLst/>
            <a:ahLst/>
            <a:cxnLst/>
            <a:rect r="r" b="b" t="t" l="l"/>
            <a:pathLst>
              <a:path h="2962241" w="2795535">
                <a:moveTo>
                  <a:pt x="0" y="0"/>
                </a:moveTo>
                <a:lnTo>
                  <a:pt x="2795535" y="0"/>
                </a:lnTo>
                <a:lnTo>
                  <a:pt x="2795535" y="2962241"/>
                </a:lnTo>
                <a:lnTo>
                  <a:pt x="0" y="2962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54625" y="5914503"/>
            <a:ext cx="2795535" cy="3536680"/>
          </a:xfrm>
          <a:custGeom>
            <a:avLst/>
            <a:gdLst/>
            <a:ahLst/>
            <a:cxnLst/>
            <a:rect r="r" b="b" t="t" l="l"/>
            <a:pathLst>
              <a:path h="3536680" w="2795535">
                <a:moveTo>
                  <a:pt x="0" y="0"/>
                </a:moveTo>
                <a:lnTo>
                  <a:pt x="2795535" y="0"/>
                </a:lnTo>
                <a:lnTo>
                  <a:pt x="2795535" y="3536679"/>
                </a:lnTo>
                <a:lnTo>
                  <a:pt x="0" y="35366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6221" r="0" b="-262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69283" y="5914503"/>
            <a:ext cx="6818093" cy="3276300"/>
          </a:xfrm>
          <a:custGeom>
            <a:avLst/>
            <a:gdLst/>
            <a:ahLst/>
            <a:cxnLst/>
            <a:rect r="r" b="b" t="t" l="l"/>
            <a:pathLst>
              <a:path h="3276300" w="6818093">
                <a:moveTo>
                  <a:pt x="0" y="0"/>
                </a:moveTo>
                <a:lnTo>
                  <a:pt x="6818092" y="0"/>
                </a:lnTo>
                <a:lnTo>
                  <a:pt x="6818092" y="3276300"/>
                </a:lnTo>
                <a:lnTo>
                  <a:pt x="0" y="3276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8805" y="1282405"/>
            <a:ext cx="3790903" cy="342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000000"/>
                </a:solidFill>
                <a:latin typeface="Canva Sans Bold"/>
              </a:rPr>
              <a:t>'Question': "How many cars do we have left for ford in sedan model and white color?",</a:t>
            </a:r>
          </a:p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000000"/>
                </a:solidFill>
                <a:latin typeface="Canva Sans Bold"/>
              </a:rPr>
              <a:t>     'SQLQuery': "SELECT stock_quantity FROM cars WHERE brand = 'Ford' AND model = 'Sedan' AND color = 'White'",</a:t>
            </a:r>
          </a:p>
          <a:p>
            <a:pPr algn="ctr">
              <a:lnSpc>
                <a:spcPts val="2739"/>
              </a:lnSpc>
            </a:pPr>
            <a:r>
              <a:rPr lang="en-US" sz="1956">
                <a:solidFill>
                  <a:srgbClr val="000000"/>
                </a:solidFill>
                <a:latin typeface="Canva Sans Bold"/>
              </a:rPr>
              <a:t>     'SQLResult': "Result of the SQL query"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16836" y="2124242"/>
            <a:ext cx="4770160" cy="2722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 Bold"/>
              </a:rPr>
              <a:t>array([[ 0.10627505,  0.0035465 ,  0.07060822, ..., -0.0435442 ,</a:t>
            </a:r>
          </a:p>
          <a:p>
            <a:pPr algn="ctr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 Bold"/>
              </a:rPr>
              <a:t>         0.00123346,  0.0111582 ],</a:t>
            </a:r>
          </a:p>
          <a:p>
            <a:pPr algn="ctr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 Bold"/>
              </a:rPr>
              <a:t>       [ 0.02717914,  0.02020531,  0.03316246, ..., -0.06554341,</a:t>
            </a:r>
          </a:p>
          <a:p>
            <a:pPr algn="ctr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 Bold"/>
              </a:rPr>
              <a:t>        -0.04448341,  0.02425225],</a:t>
            </a:r>
          </a:p>
          <a:p>
            <a:pPr algn="ctr">
              <a:lnSpc>
                <a:spcPts val="2421"/>
              </a:lnSpc>
            </a:pPr>
            <a:r>
              <a:rPr lang="en-US" sz="1729">
                <a:solidFill>
                  <a:srgbClr val="000000"/>
                </a:solidFill>
                <a:latin typeface="Canva Sans Bold"/>
              </a:rPr>
              <a:t>       [-0.0707102 ,  0.08309388, -0.04087395, ..., -0.08223813,</a:t>
            </a:r>
          </a:p>
          <a:p>
            <a:pPr algn="ctr">
              <a:lnSpc>
                <a:spcPts val="242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88805" y="136812"/>
            <a:ext cx="2661012" cy="73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3"/>
              </a:lnSpc>
            </a:pPr>
            <a:r>
              <a:rPr lang="en-US" sz="4316">
                <a:solidFill>
                  <a:srgbClr val="227C9D"/>
                </a:solidFill>
                <a:latin typeface="Canva Sans Bold"/>
              </a:rPr>
              <a:t>Few shots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99583" y="131750"/>
            <a:ext cx="6141079" cy="64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3"/>
              </a:lnSpc>
            </a:pPr>
            <a:r>
              <a:rPr lang="en-US" sz="3774">
                <a:solidFill>
                  <a:srgbClr val="227C9D"/>
                </a:solidFill>
                <a:latin typeface="Canva Sans Bold"/>
              </a:rPr>
              <a:t>Hugging Face Embeddings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57831" y="228935"/>
            <a:ext cx="2559437" cy="64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3"/>
              </a:lnSpc>
            </a:pPr>
            <a:r>
              <a:rPr lang="en-US" sz="3774">
                <a:solidFill>
                  <a:srgbClr val="227C9D"/>
                </a:solidFill>
                <a:latin typeface="Canva Sans Bold"/>
              </a:rPr>
              <a:t>ChromaDB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76689" y="9384507"/>
            <a:ext cx="6913" cy="64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844546" y="9384507"/>
            <a:ext cx="3344580" cy="64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3"/>
              </a:lnSpc>
            </a:pPr>
            <a:r>
              <a:rPr lang="en-US" sz="3774">
                <a:solidFill>
                  <a:srgbClr val="227C9D"/>
                </a:solidFill>
                <a:latin typeface="Canva Sans Bold"/>
              </a:rPr>
              <a:t>User Interface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54625" y="9546432"/>
            <a:ext cx="2947004" cy="64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3"/>
              </a:lnSpc>
            </a:pPr>
            <a:r>
              <a:rPr lang="en-US" sz="3774">
                <a:solidFill>
                  <a:srgbClr val="227C9D"/>
                </a:solidFill>
                <a:latin typeface="Canva Sans Bold"/>
              </a:rPr>
              <a:t>Google Palm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84633" y="706460"/>
            <a:ext cx="666523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'sentence-transformers/all-MiniLM-L6-v2'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25898" y="1028700"/>
            <a:ext cx="12928332" cy="3409403"/>
          </a:xfrm>
          <a:custGeom>
            <a:avLst/>
            <a:gdLst/>
            <a:ahLst/>
            <a:cxnLst/>
            <a:rect r="r" b="b" t="t" l="l"/>
            <a:pathLst>
              <a:path h="3409403" w="12928332">
                <a:moveTo>
                  <a:pt x="0" y="0"/>
                </a:moveTo>
                <a:lnTo>
                  <a:pt x="12928333" y="0"/>
                </a:lnTo>
                <a:lnTo>
                  <a:pt x="12928333" y="3409403"/>
                </a:lnTo>
                <a:lnTo>
                  <a:pt x="0" y="3409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39" r="0" b="-46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5898" y="5832033"/>
            <a:ext cx="12928332" cy="3426267"/>
          </a:xfrm>
          <a:custGeom>
            <a:avLst/>
            <a:gdLst/>
            <a:ahLst/>
            <a:cxnLst/>
            <a:rect r="r" b="b" t="t" l="l"/>
            <a:pathLst>
              <a:path h="3426267" w="12928332">
                <a:moveTo>
                  <a:pt x="0" y="0"/>
                </a:moveTo>
                <a:lnTo>
                  <a:pt x="12928333" y="0"/>
                </a:lnTo>
                <a:lnTo>
                  <a:pt x="12928333" y="3426267"/>
                </a:lnTo>
                <a:lnTo>
                  <a:pt x="0" y="34262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816155" y="316231"/>
            <a:ext cx="12817409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27C9D"/>
                </a:solidFill>
                <a:latin typeface="Canva Sans Bold"/>
              </a:rPr>
              <a:t>Model Generated Result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757045" y="5168586"/>
            <a:ext cx="12817409" cy="712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227C9D"/>
                </a:solidFill>
                <a:latin typeface="Canva Sans Bold"/>
              </a:rPr>
              <a:t>Model Generated Result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081197" y="5015594"/>
            <a:ext cx="838380" cy="575666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8040541" y="5017591"/>
            <a:ext cx="857690" cy="991169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2687101" y="5031911"/>
            <a:ext cx="1008598" cy="1117618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 flipV="true">
            <a:off x="5343984" y="5015594"/>
            <a:ext cx="1272150" cy="993166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H="true" flipV="true">
            <a:off x="10322638" y="5017591"/>
            <a:ext cx="940056" cy="1131939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781818" y="5282236"/>
            <a:ext cx="1424407" cy="142440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19577" y="4303390"/>
            <a:ext cx="1424407" cy="142440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16134" y="5296556"/>
            <a:ext cx="1424407" cy="142440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98231" y="4305387"/>
            <a:ext cx="1424407" cy="142440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262694" y="5437326"/>
            <a:ext cx="1424407" cy="142440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95699" y="4319708"/>
            <a:ext cx="1424407" cy="142440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6D7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2700000">
            <a:off x="-2396474" y="-2921783"/>
            <a:ext cx="7415398" cy="3565095"/>
            <a:chOff x="0" y="0"/>
            <a:chExt cx="660400" cy="317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60400" cy="317500"/>
            </a:xfrm>
            <a:custGeom>
              <a:avLst/>
              <a:gdLst/>
              <a:ahLst/>
              <a:cxnLst/>
              <a:rect r="r" b="b" t="t" l="l"/>
              <a:pathLst>
                <a:path h="3175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2859087" y="-2102233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3073034" y="-1789557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-3252636" y="-1431087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3379290" y="-1044819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-3523144" y="-605142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-3643964" y="-161419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5343984" y="1133475"/>
            <a:ext cx="7600032" cy="143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</a:rPr>
              <a:t>TECHNICAL APPROACH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05600" y="7049463"/>
            <a:ext cx="3762023" cy="466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 spc="88">
                <a:solidFill>
                  <a:srgbClr val="545454"/>
                </a:solidFill>
                <a:latin typeface="DM Sans Bold"/>
              </a:rPr>
              <a:t>User Interface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40929" y="5679797"/>
            <a:ext cx="1424407" cy="5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919577" y="4745555"/>
            <a:ext cx="1424407" cy="5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540297" y="5679797"/>
            <a:ext cx="1424407" cy="5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941086" y="4717269"/>
            <a:ext cx="1424407" cy="5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262694" y="5834887"/>
            <a:ext cx="1424407" cy="5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95699" y="4745555"/>
            <a:ext cx="1424407" cy="5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398690" y="3741726"/>
            <a:ext cx="2466182" cy="43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0"/>
              </a:lnSpc>
            </a:pPr>
            <a:r>
              <a:rPr lang="en-US" sz="2535" spc="81">
                <a:solidFill>
                  <a:srgbClr val="545454"/>
                </a:solidFill>
                <a:latin typeface="DM Sans Bold"/>
              </a:rPr>
              <a:t>API Gateway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158313" y="7073058"/>
            <a:ext cx="2340050" cy="837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8"/>
              </a:lnSpc>
            </a:pPr>
            <a:r>
              <a:rPr lang="en-US" sz="2406" spc="76">
                <a:solidFill>
                  <a:srgbClr val="545454"/>
                </a:solidFill>
                <a:latin typeface="DM Sans Bold"/>
              </a:rPr>
              <a:t>Text Embedding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757460" y="7085892"/>
            <a:ext cx="2509377" cy="82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spc="76">
                <a:solidFill>
                  <a:srgbClr val="545454"/>
                </a:solidFill>
                <a:latin typeface="DM Sans Bold"/>
              </a:rPr>
              <a:t>Store in Vector DB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632128" y="3192126"/>
            <a:ext cx="204232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73">
                <a:solidFill>
                  <a:srgbClr val="545454"/>
                </a:solidFill>
                <a:latin typeface="DM Sans Bold"/>
              </a:rPr>
              <a:t>Few-Shot Learning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266837" y="3332322"/>
            <a:ext cx="2042322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70">
                <a:solidFill>
                  <a:srgbClr val="545454"/>
                </a:solidFill>
                <a:latin typeface="DM Sans Bold"/>
              </a:rPr>
              <a:t>SQL Query Generation</a:t>
            </a:r>
          </a:p>
        </p:txBody>
      </p:sp>
      <p:sp>
        <p:nvSpPr>
          <p:cNvPr name="Freeform 47" id="47"/>
          <p:cNvSpPr/>
          <p:nvPr/>
        </p:nvSpPr>
        <p:spPr>
          <a:xfrm flipH="false" flipV="false" rot="0">
            <a:off x="17204191" y="734041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17204191" y="81216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true" flipV="true" rot="5400000">
            <a:off x="17204191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16175491" y="81216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5400000">
            <a:off x="15036573" y="81216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-10800000">
            <a:off x="16120382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true" flipV="true" rot="-10800000">
            <a:off x="15036573" y="92054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4" id="54"/>
          <p:cNvGrpSpPr/>
          <p:nvPr/>
        </p:nvGrpSpPr>
        <p:grpSpPr>
          <a:xfrm rot="0">
            <a:off x="15779784" y="5672681"/>
            <a:ext cx="1424407" cy="1424407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8CFAE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AutoShape 57" id="57"/>
          <p:cNvSpPr/>
          <p:nvPr/>
        </p:nvSpPr>
        <p:spPr>
          <a:xfrm flipH="true" flipV="true">
            <a:off x="14880182" y="5005420"/>
            <a:ext cx="940056" cy="1131939"/>
          </a:xfrm>
          <a:prstGeom prst="line">
            <a:avLst/>
          </a:prstGeom>
          <a:ln cap="flat" w="38100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8" id="58"/>
          <p:cNvSpPr txBox="true"/>
          <p:nvPr/>
        </p:nvSpPr>
        <p:spPr>
          <a:xfrm rot="0">
            <a:off x="15834893" y="6182133"/>
            <a:ext cx="1424407" cy="524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 spc="338">
                <a:solidFill>
                  <a:srgbClr val="FFFFFF"/>
                </a:solidFill>
                <a:latin typeface="DM Sans Bold"/>
              </a:rPr>
              <a:t>07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5525935" y="7190879"/>
            <a:ext cx="204232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spc="73">
                <a:solidFill>
                  <a:srgbClr val="545454"/>
                </a:solidFill>
                <a:latin typeface="DM Sans Bold"/>
              </a:rPr>
              <a:t>Response to User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6022" y="2276036"/>
            <a:ext cx="5734929" cy="5734929"/>
          </a:xfrm>
          <a:custGeom>
            <a:avLst/>
            <a:gdLst/>
            <a:ahLst/>
            <a:cxnLst/>
            <a:rect r="r" b="b" t="t" l="l"/>
            <a:pathLst>
              <a:path h="5734929" w="5734929">
                <a:moveTo>
                  <a:pt x="0" y="0"/>
                </a:moveTo>
                <a:lnTo>
                  <a:pt x="5734928" y="0"/>
                </a:lnTo>
                <a:lnTo>
                  <a:pt x="5734928" y="5734928"/>
                </a:lnTo>
                <a:lnTo>
                  <a:pt x="0" y="5734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44118" y="2845399"/>
            <a:ext cx="6895779" cy="5165566"/>
          </a:xfrm>
          <a:custGeom>
            <a:avLst/>
            <a:gdLst/>
            <a:ahLst/>
            <a:cxnLst/>
            <a:rect r="r" b="b" t="t" l="l"/>
            <a:pathLst>
              <a:path h="5165566" w="6895779">
                <a:moveTo>
                  <a:pt x="0" y="0"/>
                </a:moveTo>
                <a:lnTo>
                  <a:pt x="6895779" y="0"/>
                </a:lnTo>
                <a:lnTo>
                  <a:pt x="6895779" y="5165565"/>
                </a:lnTo>
                <a:lnTo>
                  <a:pt x="0" y="51655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6998436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81098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083809" y="81098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1083809" y="919366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3321750" y="81193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14627" y="81098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4405559" y="8119382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37941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321750" y="920319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0" y="9193666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1904" y="2544283"/>
            <a:ext cx="3905928" cy="2599217"/>
          </a:xfrm>
          <a:custGeom>
            <a:avLst/>
            <a:gdLst/>
            <a:ahLst/>
            <a:cxnLst/>
            <a:rect r="r" b="b" t="t" l="l"/>
            <a:pathLst>
              <a:path h="2599217" w="3905928">
                <a:moveTo>
                  <a:pt x="0" y="0"/>
                </a:moveTo>
                <a:lnTo>
                  <a:pt x="3905928" y="0"/>
                </a:lnTo>
                <a:lnTo>
                  <a:pt x="3905928" y="2599217"/>
                </a:lnTo>
                <a:lnTo>
                  <a:pt x="0" y="2599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47285" y="2709536"/>
            <a:ext cx="3069106" cy="2479838"/>
          </a:xfrm>
          <a:custGeom>
            <a:avLst/>
            <a:gdLst/>
            <a:ahLst/>
            <a:cxnLst/>
            <a:rect r="r" b="b" t="t" l="l"/>
            <a:pathLst>
              <a:path h="2479838" w="3069106">
                <a:moveTo>
                  <a:pt x="0" y="0"/>
                </a:moveTo>
                <a:lnTo>
                  <a:pt x="3069107" y="0"/>
                </a:lnTo>
                <a:lnTo>
                  <a:pt x="3069107" y="2479838"/>
                </a:lnTo>
                <a:lnTo>
                  <a:pt x="0" y="24798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991574" y="2964495"/>
            <a:ext cx="3006862" cy="2279729"/>
          </a:xfrm>
          <a:custGeom>
            <a:avLst/>
            <a:gdLst/>
            <a:ahLst/>
            <a:cxnLst/>
            <a:rect r="r" b="b" t="t" l="l"/>
            <a:pathLst>
              <a:path h="2279729" w="3006862">
                <a:moveTo>
                  <a:pt x="0" y="0"/>
                </a:moveTo>
                <a:lnTo>
                  <a:pt x="3006862" y="0"/>
                </a:lnTo>
                <a:lnTo>
                  <a:pt x="3006862" y="2279730"/>
                </a:lnTo>
                <a:lnTo>
                  <a:pt x="0" y="22797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8866" t="0" r="-855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738322" y="2709536"/>
            <a:ext cx="2989756" cy="2989756"/>
          </a:xfrm>
          <a:custGeom>
            <a:avLst/>
            <a:gdLst/>
            <a:ahLst/>
            <a:cxnLst/>
            <a:rect r="r" b="b" t="t" l="l"/>
            <a:pathLst>
              <a:path h="2989756" w="2989756">
                <a:moveTo>
                  <a:pt x="0" y="0"/>
                </a:moveTo>
                <a:lnTo>
                  <a:pt x="2989757" y="0"/>
                </a:lnTo>
                <a:lnTo>
                  <a:pt x="2989757" y="2989756"/>
                </a:lnTo>
                <a:lnTo>
                  <a:pt x="0" y="298975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17324" y="1133475"/>
            <a:ext cx="5532784" cy="739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</a:rPr>
              <a:t>BENEFITS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7324" y="5560854"/>
            <a:ext cx="2725043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Improved User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 Experience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30875" y="5567062"/>
            <a:ext cx="385524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Faster Data Retrieval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13752" y="5514357"/>
            <a:ext cx="326772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Reduced Training Costs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42798" y="5817008"/>
            <a:ext cx="50563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Flexibility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09321" y="4238026"/>
            <a:ext cx="7546994" cy="1639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96"/>
              </a:lnSpc>
            </a:pPr>
            <a:r>
              <a:rPr lang="en-US" sz="9640">
                <a:solidFill>
                  <a:srgbClr val="227C9D"/>
                </a:solidFill>
                <a:latin typeface="Canva Sans Bold"/>
              </a:rPr>
              <a:t>Quick Demo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97620" y="876300"/>
            <a:ext cx="6091833" cy="1401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0"/>
              </a:lnSpc>
            </a:pPr>
            <a:r>
              <a:rPr lang="en-US" sz="8200">
                <a:solidFill>
                  <a:srgbClr val="227C9D"/>
                </a:solidFill>
                <a:latin typeface="Canva Sans Bold"/>
              </a:rPr>
              <a:t>REFRENCES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8872" y="3059927"/>
            <a:ext cx="16520428" cy="3246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9179" indent="-299590" lvl="1">
              <a:lnSpc>
                <a:spcPts val="4135"/>
              </a:lnSpc>
              <a:buAutoNum type="arabicPeriod" startAt="1"/>
            </a:pPr>
            <a:r>
              <a:rPr lang="en-US" sz="2775">
                <a:solidFill>
                  <a:srgbClr val="000000"/>
                </a:solidFill>
                <a:latin typeface="Canva Sans"/>
              </a:rPr>
              <a:t>Few shot learning. (2022, June 22). Hugging Face Forums. https://discuss.huggingface.co/t/few-shot-learning/19444</a:t>
            </a:r>
          </a:p>
          <a:p>
            <a:pPr algn="just" marL="599179" indent="-299590" lvl="1">
              <a:lnSpc>
                <a:spcPts val="4495"/>
              </a:lnSpc>
              <a:buAutoNum type="arabicPeriod" startAt="1"/>
            </a:pPr>
            <a:r>
              <a:rPr lang="en-US" sz="2775">
                <a:solidFill>
                  <a:srgbClr val="000000"/>
                </a:solidFill>
                <a:latin typeface="Canva Sans"/>
              </a:rPr>
              <a:t>Martineau, K. (2024, May 1). What is retrieval-augmented generation? IBM Research. https://research.ibm.com/blog/retrieval-augmented-generation-RAG</a:t>
            </a:r>
          </a:p>
          <a:p>
            <a:pPr algn="just" marL="599179" indent="-299590" lvl="1">
              <a:lnSpc>
                <a:spcPts val="4495"/>
              </a:lnSpc>
              <a:buAutoNum type="arabicPeriod" startAt="1"/>
            </a:pPr>
            <a:r>
              <a:rPr lang="en-US" sz="2775">
                <a:solidFill>
                  <a:srgbClr val="000000"/>
                </a:solidFill>
                <a:latin typeface="Canva Sans"/>
                <a:cs typeface="Canva Sans"/>
              </a:rPr>
              <a:t>MySQL :: MySQL 8.0 Reference Manual :: 5.3.1 Creating and selecting a database. (n.d.). https://dev.mysql.com/doc/refman/8.0/en/creating-database.html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33915" y="4189410"/>
            <a:ext cx="10620170" cy="165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99"/>
              </a:lnSpc>
            </a:pPr>
            <a:r>
              <a:rPr lang="en-US" sz="12399">
                <a:solidFill>
                  <a:srgbClr val="227C9D"/>
                </a:solidFill>
                <a:latin typeface="Kollektif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204191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04191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5400000">
            <a:off x="17204191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20382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15036573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6120382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-10800000">
            <a:off x="15036573" y="21125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true" rot="5400000">
            <a:off x="12770705" y="-551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-10800000">
            <a:off x="12770705" y="102870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9525" y="70441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3809" y="70727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0" y="81565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0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083809" y="92403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800000">
            <a:off x="3321750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321750" y="818511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5400000">
            <a:off x="4405559" y="9268923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123603" y="5475036"/>
            <a:ext cx="8847511" cy="8855676"/>
            <a:chOff x="0" y="0"/>
            <a:chExt cx="11796681" cy="11807568"/>
          </a:xfrm>
        </p:grpSpPr>
        <p:grpSp>
          <p:nvGrpSpPr>
            <p:cNvPr name="Group 21" id="21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24" id="24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5" id="25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-2634012" y="-5192964"/>
            <a:ext cx="8847511" cy="8855676"/>
            <a:chOff x="0" y="0"/>
            <a:chExt cx="11796681" cy="11807568"/>
          </a:xfrm>
        </p:grpSpPr>
        <p:grpSp>
          <p:nvGrpSpPr>
            <p:cNvPr name="Group 34" id="34"/>
            <p:cNvGrpSpPr/>
            <p:nvPr/>
          </p:nvGrpSpPr>
          <p:grpSpPr>
            <a:xfrm rot="2700000">
              <a:off x="1676828" y="2799524"/>
              <a:ext cx="9887197" cy="4753460"/>
              <a:chOff x="0" y="0"/>
              <a:chExt cx="660400" cy="3175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660400" cy="317500"/>
              </a:xfrm>
              <a:custGeom>
                <a:avLst/>
                <a:gdLst/>
                <a:ahLst/>
                <a:cxnLst/>
                <a:rect r="r" b="b" t="t" l="l"/>
                <a:pathLst>
                  <a:path h="317500" w="66040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17500"/>
                    </a:cubicBezTo>
                    <a:lnTo>
                      <a:pt x="660400" y="317500"/>
                    </a:lnTo>
                    <a:lnTo>
                      <a:pt x="0" y="317500"/>
                    </a:lnTo>
                    <a:lnTo>
                      <a:pt x="0" y="317500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8CA9AD"/>
                </a:solidFill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146050"/>
                <a:ext cx="660400" cy="171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53"/>
                  </a:lnSpc>
                </a:pPr>
              </a:p>
            </p:txBody>
          </p:sp>
        </p:grpSp>
        <p:sp>
          <p:nvSpPr>
            <p:cNvPr name="AutoShape 37" id="37"/>
            <p:cNvSpPr/>
            <p:nvPr/>
          </p:nvSpPr>
          <p:spPr>
            <a:xfrm>
              <a:off x="1060010" y="3892256"/>
              <a:ext cx="6913622" cy="6843603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8" id="38"/>
            <p:cNvSpPr/>
            <p:nvPr/>
          </p:nvSpPr>
          <p:spPr>
            <a:xfrm>
              <a:off x="774748" y="4309159"/>
              <a:ext cx="6718471" cy="671847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9" id="39"/>
            <p:cNvSpPr/>
            <p:nvPr/>
          </p:nvSpPr>
          <p:spPr>
            <a:xfrm>
              <a:off x="535279" y="4787119"/>
              <a:ext cx="6489522" cy="6489522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0" id="40"/>
            <p:cNvSpPr/>
            <p:nvPr/>
          </p:nvSpPr>
          <p:spPr>
            <a:xfrm>
              <a:off x="366406" y="5302142"/>
              <a:ext cx="6254021" cy="6254021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1" id="41"/>
            <p:cNvSpPr/>
            <p:nvPr/>
          </p:nvSpPr>
          <p:spPr>
            <a:xfrm>
              <a:off x="174601" y="5888378"/>
              <a:ext cx="5796899" cy="5796899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2" id="42"/>
            <p:cNvSpPr/>
            <p:nvPr/>
          </p:nvSpPr>
          <p:spPr>
            <a:xfrm>
              <a:off x="13508" y="6480010"/>
              <a:ext cx="5284799" cy="531412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3" id="43"/>
            <p:cNvSpPr/>
            <p:nvPr/>
          </p:nvSpPr>
          <p:spPr>
            <a:xfrm>
              <a:off x="47865" y="7228854"/>
              <a:ext cx="4503313" cy="4480077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4" id="44"/>
            <p:cNvSpPr/>
            <p:nvPr/>
          </p:nvSpPr>
          <p:spPr>
            <a:xfrm>
              <a:off x="165620" y="8131631"/>
              <a:ext cx="3504797" cy="3562626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676661" y="9346264"/>
              <a:ext cx="1790115" cy="1790115"/>
            </a:xfrm>
            <a:prstGeom prst="line">
              <a:avLst/>
            </a:prstGeom>
            <a:ln cap="flat" w="38100">
              <a:solidFill>
                <a:srgbClr val="8CA9A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139" y="251847"/>
            <a:ext cx="5734929" cy="5734929"/>
          </a:xfrm>
          <a:custGeom>
            <a:avLst/>
            <a:gdLst/>
            <a:ahLst/>
            <a:cxnLst/>
            <a:rect r="r" b="b" t="t" l="l"/>
            <a:pathLst>
              <a:path h="5734929" w="5734929">
                <a:moveTo>
                  <a:pt x="0" y="0"/>
                </a:moveTo>
                <a:lnTo>
                  <a:pt x="5734929" y="0"/>
                </a:lnTo>
                <a:lnTo>
                  <a:pt x="5734929" y="5734929"/>
                </a:lnTo>
                <a:lnTo>
                  <a:pt x="0" y="5734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51847"/>
            <a:ext cx="6895779" cy="5165566"/>
          </a:xfrm>
          <a:custGeom>
            <a:avLst/>
            <a:gdLst/>
            <a:ahLst/>
            <a:cxnLst/>
            <a:rect r="r" b="b" t="t" l="l"/>
            <a:pathLst>
              <a:path h="5165566" w="6895779">
                <a:moveTo>
                  <a:pt x="0" y="0"/>
                </a:moveTo>
                <a:lnTo>
                  <a:pt x="6895779" y="0"/>
                </a:lnTo>
                <a:lnTo>
                  <a:pt x="6895779" y="5165566"/>
                </a:lnTo>
                <a:lnTo>
                  <a:pt x="0" y="516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65367" y="2661763"/>
            <a:ext cx="12511081" cy="7037483"/>
          </a:xfrm>
          <a:custGeom>
            <a:avLst/>
            <a:gdLst/>
            <a:ahLst/>
            <a:cxnLst/>
            <a:rect r="r" b="b" t="t" l="l"/>
            <a:pathLst>
              <a:path h="7037483" w="12511081">
                <a:moveTo>
                  <a:pt x="0" y="0"/>
                </a:moveTo>
                <a:lnTo>
                  <a:pt x="12511081" y="0"/>
                </a:lnTo>
                <a:lnTo>
                  <a:pt x="12511081" y="7037484"/>
                </a:lnTo>
                <a:lnTo>
                  <a:pt x="0" y="703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3139" y="251847"/>
            <a:ext cx="5734929" cy="5734929"/>
          </a:xfrm>
          <a:custGeom>
            <a:avLst/>
            <a:gdLst/>
            <a:ahLst/>
            <a:cxnLst/>
            <a:rect r="r" b="b" t="t" l="l"/>
            <a:pathLst>
              <a:path h="5734929" w="5734929">
                <a:moveTo>
                  <a:pt x="0" y="0"/>
                </a:moveTo>
                <a:lnTo>
                  <a:pt x="5734929" y="0"/>
                </a:lnTo>
                <a:lnTo>
                  <a:pt x="5734929" y="5734929"/>
                </a:lnTo>
                <a:lnTo>
                  <a:pt x="0" y="57349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51847"/>
            <a:ext cx="6895779" cy="5165566"/>
          </a:xfrm>
          <a:custGeom>
            <a:avLst/>
            <a:gdLst/>
            <a:ahLst/>
            <a:cxnLst/>
            <a:rect r="r" b="b" t="t" l="l"/>
            <a:pathLst>
              <a:path h="5165566" w="6895779">
                <a:moveTo>
                  <a:pt x="0" y="0"/>
                </a:moveTo>
                <a:lnTo>
                  <a:pt x="6895779" y="0"/>
                </a:lnTo>
                <a:lnTo>
                  <a:pt x="6895779" y="5165566"/>
                </a:lnTo>
                <a:lnTo>
                  <a:pt x="0" y="51655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9757" y="2468034"/>
            <a:ext cx="12511081" cy="7037483"/>
          </a:xfrm>
          <a:custGeom>
            <a:avLst/>
            <a:gdLst/>
            <a:ahLst/>
            <a:cxnLst/>
            <a:rect r="r" b="b" t="t" l="l"/>
            <a:pathLst>
              <a:path h="7037483" w="12511081">
                <a:moveTo>
                  <a:pt x="0" y="0"/>
                </a:moveTo>
                <a:lnTo>
                  <a:pt x="12511081" y="0"/>
                </a:lnTo>
                <a:lnTo>
                  <a:pt x="12511081" y="7037484"/>
                </a:lnTo>
                <a:lnTo>
                  <a:pt x="0" y="7037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77217" y="2468034"/>
            <a:ext cx="6267198" cy="6267198"/>
          </a:xfrm>
          <a:custGeom>
            <a:avLst/>
            <a:gdLst/>
            <a:ahLst/>
            <a:cxnLst/>
            <a:rect r="r" b="b" t="t" l="l"/>
            <a:pathLst>
              <a:path h="6267198" w="6267198">
                <a:moveTo>
                  <a:pt x="0" y="0"/>
                </a:moveTo>
                <a:lnTo>
                  <a:pt x="6267197" y="0"/>
                </a:lnTo>
                <a:lnTo>
                  <a:pt x="6267197" y="6267198"/>
                </a:lnTo>
                <a:lnTo>
                  <a:pt x="0" y="6267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9932" y="213102"/>
            <a:ext cx="5734929" cy="5734929"/>
          </a:xfrm>
          <a:custGeom>
            <a:avLst/>
            <a:gdLst/>
            <a:ahLst/>
            <a:cxnLst/>
            <a:rect r="r" b="b" t="t" l="l"/>
            <a:pathLst>
              <a:path h="5734929" w="5734929">
                <a:moveTo>
                  <a:pt x="0" y="0"/>
                </a:moveTo>
                <a:lnTo>
                  <a:pt x="5734929" y="0"/>
                </a:lnTo>
                <a:lnTo>
                  <a:pt x="5734929" y="5734928"/>
                </a:lnTo>
                <a:lnTo>
                  <a:pt x="0" y="5734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48095" y="639221"/>
            <a:ext cx="6510253" cy="4882690"/>
          </a:xfrm>
          <a:custGeom>
            <a:avLst/>
            <a:gdLst/>
            <a:ahLst/>
            <a:cxnLst/>
            <a:rect r="r" b="b" t="t" l="l"/>
            <a:pathLst>
              <a:path h="4882690" w="6510253">
                <a:moveTo>
                  <a:pt x="0" y="0"/>
                </a:moveTo>
                <a:lnTo>
                  <a:pt x="6510253" y="0"/>
                </a:lnTo>
                <a:lnTo>
                  <a:pt x="6510253" y="4882690"/>
                </a:lnTo>
                <a:lnTo>
                  <a:pt x="0" y="4882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7122948"/>
            <a:ext cx="18288000" cy="1191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2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DM Sans"/>
              </a:rPr>
              <a:t>Customers who bought </a:t>
            </a:r>
            <a:r>
              <a:rPr lang="en-US" sz="4200">
                <a:solidFill>
                  <a:srgbClr val="000000"/>
                </a:solidFill>
                <a:latin typeface="DM Sans Bold"/>
              </a:rPr>
              <a:t>model Y</a:t>
            </a:r>
            <a:r>
              <a:rPr lang="en-US" sz="4200">
                <a:solidFill>
                  <a:srgbClr val="000000"/>
                </a:solidFill>
                <a:latin typeface="DM Sans"/>
              </a:rPr>
              <a:t> , Suv in  </a:t>
            </a:r>
            <a:r>
              <a:rPr lang="en-US" sz="4200">
                <a:solidFill>
                  <a:srgbClr val="FF0000"/>
                </a:solidFill>
                <a:latin typeface="DM Sans"/>
              </a:rPr>
              <a:t>Red color</a:t>
            </a:r>
            <a:r>
              <a:rPr lang="en-US" sz="4200">
                <a:solidFill>
                  <a:srgbClr val="000000"/>
                </a:solidFill>
                <a:latin typeface="DM Sans"/>
              </a:rPr>
              <a:t> of the car in the united states with the year 2023 in the month of march.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5884" y="1270678"/>
            <a:ext cx="8141350" cy="4943916"/>
          </a:xfrm>
          <a:custGeom>
            <a:avLst/>
            <a:gdLst/>
            <a:ahLst/>
            <a:cxnLst/>
            <a:rect r="r" b="b" t="t" l="l"/>
            <a:pathLst>
              <a:path h="4943916" w="8141350">
                <a:moveTo>
                  <a:pt x="0" y="0"/>
                </a:moveTo>
                <a:lnTo>
                  <a:pt x="8141351" y="0"/>
                </a:lnTo>
                <a:lnTo>
                  <a:pt x="8141351" y="4943915"/>
                </a:lnTo>
                <a:lnTo>
                  <a:pt x="0" y="49439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9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74659" y="1028700"/>
            <a:ext cx="4962251" cy="4962251"/>
          </a:xfrm>
          <a:custGeom>
            <a:avLst/>
            <a:gdLst/>
            <a:ahLst/>
            <a:cxnLst/>
            <a:rect r="r" b="b" t="t" l="l"/>
            <a:pathLst>
              <a:path h="4962251" w="4962251">
                <a:moveTo>
                  <a:pt x="0" y="0"/>
                </a:moveTo>
                <a:lnTo>
                  <a:pt x="4962251" y="0"/>
                </a:lnTo>
                <a:lnTo>
                  <a:pt x="4962251" y="4962251"/>
                </a:lnTo>
                <a:lnTo>
                  <a:pt x="0" y="49622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12162" y="6882581"/>
            <a:ext cx="9117960" cy="176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33"/>
              </a:lnSpc>
            </a:pPr>
            <a:r>
              <a:rPr lang="en-US" sz="5023">
                <a:solidFill>
                  <a:srgbClr val="227C9D"/>
                </a:solidFill>
                <a:latin typeface="Canva Sans Bold"/>
              </a:rPr>
              <a:t>Complex queries in real-time &amp; long time data for retrieval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5260" y="1082672"/>
            <a:ext cx="14397480" cy="8121655"/>
          </a:xfrm>
          <a:custGeom>
            <a:avLst/>
            <a:gdLst/>
            <a:ahLst/>
            <a:cxnLst/>
            <a:rect r="r" b="b" t="t" l="l"/>
            <a:pathLst>
              <a:path h="8121655" w="14397480">
                <a:moveTo>
                  <a:pt x="0" y="0"/>
                </a:moveTo>
                <a:lnTo>
                  <a:pt x="14397480" y="0"/>
                </a:lnTo>
                <a:lnTo>
                  <a:pt x="14397480" y="8121656"/>
                </a:lnTo>
                <a:lnTo>
                  <a:pt x="0" y="8121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4131544" y="7969488"/>
            <a:ext cx="5132702" cy="5185216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14444220" y="8329798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14802690" y="8681112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571654" y="3475184"/>
            <a:ext cx="15687646" cy="279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5"/>
              </a:lnSpc>
            </a:pPr>
            <a:r>
              <a:rPr lang="en-US" sz="5425">
                <a:solidFill>
                  <a:srgbClr val="227C9D"/>
                </a:solidFill>
                <a:latin typeface="Kollektif Bold"/>
              </a:rPr>
              <a:t>EFFECTIVE CONVERSION OF BUSINESS QUESTIONS TO DATA QUERRIES BY PRETRAINED DATABASE MODELS USING LANG CHAIN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25155" y="6657686"/>
            <a:ext cx="7197206" cy="52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545454"/>
                </a:solidFill>
                <a:latin typeface="DM Sans"/>
              </a:rPr>
              <a:t>Nikhitha Guntaka (QG32451)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9525" y="6358355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3809" y="638693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7470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0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083809" y="8554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083809" y="9623721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400000">
            <a:off x="0" y="9638357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5470622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6554431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0">
            <a:off x="17638239" y="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400000">
            <a:off x="14386813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15470622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6554431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400000">
            <a:off x="17638239" y="108380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true" rot="5400000">
            <a:off x="17638239" y="216761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cap="flat" w="28575">
            <a:solidFill>
              <a:srgbClr val="8CA9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1521" y="3996261"/>
            <a:ext cx="6046286" cy="1027869"/>
            <a:chOff x="0" y="0"/>
            <a:chExt cx="1592438" cy="270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92438" cy="270714"/>
            </a:xfrm>
            <a:custGeom>
              <a:avLst/>
              <a:gdLst/>
              <a:ahLst/>
              <a:cxnLst/>
              <a:rect r="r" b="b" t="t" l="l"/>
              <a:pathLst>
                <a:path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81521" y="6015146"/>
            <a:ext cx="6046286" cy="1027869"/>
            <a:chOff x="0" y="0"/>
            <a:chExt cx="1592438" cy="2707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92438" cy="270714"/>
            </a:xfrm>
            <a:custGeom>
              <a:avLst/>
              <a:gdLst/>
              <a:ahLst/>
              <a:cxnLst/>
              <a:rect r="r" b="b" t="t" l="l"/>
              <a:pathLst>
                <a:path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10800000">
            <a:off x="9525" y="8243164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83809" y="827173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0" y="935554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204191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204191" y="9221298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120382" y="7053680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120382" y="8137489"/>
            <a:ext cx="1083809" cy="1083809"/>
          </a:xfrm>
          <a:custGeom>
            <a:avLst/>
            <a:gdLst/>
            <a:ahLst/>
            <a:cxnLst/>
            <a:rect r="r" b="b" t="t" l="l"/>
            <a:pathLst>
              <a:path h="1083809" w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481521" y="1977377"/>
            <a:ext cx="6046286" cy="1027869"/>
            <a:chOff x="0" y="0"/>
            <a:chExt cx="1592438" cy="2707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92438" cy="270714"/>
            </a:xfrm>
            <a:custGeom>
              <a:avLst/>
              <a:gdLst/>
              <a:ahLst/>
              <a:cxnLst/>
              <a:rect r="r" b="b" t="t" l="l"/>
              <a:pathLst>
                <a:path h="270714" w="1592438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825091" y="2254774"/>
            <a:ext cx="5702716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01. BUSINESS NEED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25091" y="4264133"/>
            <a:ext cx="5702716" cy="50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0"/>
              </a:lnSpc>
            </a:pPr>
            <a:r>
              <a:rPr lang="en-US" sz="3700">
                <a:solidFill>
                  <a:srgbClr val="FFFFFF"/>
                </a:solidFill>
                <a:latin typeface="Kollektif Bold"/>
              </a:rPr>
              <a:t>02. LACK OF EXPERTISE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25091" y="6292542"/>
            <a:ext cx="5702716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</a:rPr>
              <a:t>03 - TIME CONSUMING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092537" y="2070624"/>
            <a:ext cx="8111654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0803" indent="-260401" lvl="1">
              <a:lnSpc>
                <a:spcPts val="2894"/>
              </a:lnSpc>
              <a:buFont typeface="Arial"/>
              <a:buChar char="•"/>
            </a:pPr>
            <a:r>
              <a:rPr lang="en-US" sz="2412">
                <a:solidFill>
                  <a:srgbClr val="545454"/>
                </a:solidFill>
                <a:latin typeface="DM Sans"/>
              </a:rPr>
              <a:t>SQL queries are essential for data extraction and analysis.</a:t>
            </a:r>
          </a:p>
          <a:p>
            <a:pPr algn="l" marL="520803" indent="-260401" lvl="1">
              <a:lnSpc>
                <a:spcPts val="2894"/>
              </a:lnSpc>
              <a:buFont typeface="Arial"/>
              <a:buChar char="•"/>
            </a:pPr>
            <a:r>
              <a:rPr lang="en-US" sz="2412">
                <a:solidFill>
                  <a:srgbClr val="545454"/>
                </a:solidFill>
                <a:latin typeface="DM Sans"/>
              </a:rPr>
              <a:t>Simple user interface for business experts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092537" y="3345434"/>
            <a:ext cx="8111654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2"/>
              </a:lnSpc>
            </a:pPr>
          </a:p>
          <a:p>
            <a:pPr algn="l" marL="475462" indent="-237731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545454"/>
                </a:solidFill>
                <a:latin typeface="DM Sans"/>
              </a:rPr>
              <a:t>SQL is a powerful language for database interaction.</a:t>
            </a:r>
          </a:p>
          <a:p>
            <a:pPr algn="l" marL="475462" indent="-237731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545454"/>
                </a:solidFill>
                <a:latin typeface="DM Sans"/>
              </a:rPr>
              <a:t>The average user lacks the expertise to write SQL queries.</a:t>
            </a:r>
          </a:p>
          <a:p>
            <a:pPr algn="l" marL="475462" indent="-237731" lvl="1">
              <a:lnSpc>
                <a:spcPts val="2642"/>
              </a:lnSpc>
              <a:buFont typeface="Arial"/>
              <a:buChar char="•"/>
            </a:pPr>
            <a:r>
              <a:rPr lang="en-US" sz="2202">
                <a:solidFill>
                  <a:srgbClr val="545454"/>
                </a:solidFill>
                <a:latin typeface="DM Sans"/>
              </a:rPr>
              <a:t>This creates a barrier to accessing valuable data</a:t>
            </a:r>
          </a:p>
          <a:p>
            <a:pPr algn="l">
              <a:lnSpc>
                <a:spcPts val="2642"/>
              </a:lnSpc>
            </a:pPr>
          </a:p>
          <a:p>
            <a:pPr algn="l">
              <a:lnSpc>
                <a:spcPts val="2642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5653611"/>
            <a:ext cx="8060191" cy="207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45"/>
              </a:lnSpc>
            </a:pPr>
          </a:p>
          <a:p>
            <a:pPr algn="l" marL="493946" indent="-246973" lvl="1">
              <a:lnSpc>
                <a:spcPts val="2745"/>
              </a:lnSpc>
              <a:buFont typeface="Arial"/>
              <a:buChar char="•"/>
            </a:pPr>
            <a:r>
              <a:rPr lang="en-US" sz="2287">
                <a:solidFill>
                  <a:srgbClr val="545454"/>
                </a:solidFill>
                <a:latin typeface="DM Sans"/>
              </a:rPr>
              <a:t>Manual query writing is time-consuming and error-prone.</a:t>
            </a:r>
          </a:p>
          <a:p>
            <a:pPr algn="l" marL="493946" indent="-246973" lvl="1">
              <a:lnSpc>
                <a:spcPts val="2745"/>
              </a:lnSpc>
              <a:buFont typeface="Arial"/>
              <a:buChar char="•"/>
            </a:pPr>
            <a:r>
              <a:rPr lang="en-US" sz="2287">
                <a:solidFill>
                  <a:srgbClr val="545454"/>
                </a:solidFill>
                <a:latin typeface="DM Sans"/>
              </a:rPr>
              <a:t>This creates a barrier for non-technical users seeking data insights.</a:t>
            </a:r>
          </a:p>
          <a:p>
            <a:pPr algn="l">
              <a:lnSpc>
                <a:spcPts val="2745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976824" y="122553"/>
            <a:ext cx="4738390" cy="1292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>
                <a:solidFill>
                  <a:srgbClr val="227C9D"/>
                </a:solidFill>
                <a:latin typeface="Canva Sans Bold"/>
              </a:rPr>
              <a:t>PROBLEM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DAGElzcYBZE</dc:identifier>
  <dcterms:modified xsi:type="dcterms:W3CDTF">2011-08-01T06:04:30Z</dcterms:modified>
  <cp:revision>1</cp:revision>
  <dc:title>LLM Final Project Presentation</dc:title>
</cp:coreProperties>
</file>